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85" r:id="rId5"/>
    <p:sldId id="287" r:id="rId6"/>
    <p:sldId id="311" r:id="rId7"/>
    <p:sldId id="281" r:id="rId8"/>
    <p:sldId id="301" r:id="rId9"/>
    <p:sldId id="303" r:id="rId10"/>
    <p:sldId id="304" r:id="rId11"/>
    <p:sldId id="307" r:id="rId12"/>
    <p:sldId id="308" r:id="rId13"/>
    <p:sldId id="309" r:id="rId14"/>
    <p:sldId id="310" r:id="rId15"/>
    <p:sldId id="313" r:id="rId16"/>
    <p:sldId id="312" r:id="rId17"/>
    <p:sldId id="314" r:id="rId18"/>
    <p:sldId id="315" r:id="rId19"/>
    <p:sldId id="316" r:id="rId20"/>
    <p:sldId id="317" r:id="rId21"/>
    <p:sldId id="293" r:id="rId22"/>
    <p:sldId id="318" r:id="rId23"/>
    <p:sldId id="297" r:id="rId24"/>
    <p:sldId id="3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8" autoAdjust="0"/>
    <p:restoredTop sz="94660" autoAdjust="0"/>
  </p:normalViewPr>
  <p:slideViewPr>
    <p:cSldViewPr>
      <p:cViewPr varScale="1">
        <p:scale>
          <a:sx n="130" d="100"/>
          <a:sy n="130" d="100"/>
        </p:scale>
        <p:origin x="348" y="126"/>
      </p:cViewPr>
      <p:guideLst>
        <p:guide orient="horz" pos="2160"/>
        <p:guide pos="2880"/>
      </p:guideLst>
    </p:cSldViewPr>
  </p:slideViewPr>
  <p:outlineViewPr>
    <p:cViewPr>
      <p:scale>
        <a:sx n="33" d="100"/>
        <a:sy n="33" d="100"/>
      </p:scale>
      <p:origin x="0" y="9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29896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212384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FF0000">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FF0000">
                    <a:lumMod val="60000"/>
                    <a:lumOff val="40000"/>
                  </a:srgbClr>
                </a:solidFill>
                <a:latin typeface="Arial"/>
              </a:rPr>
              <a:t>”</a:t>
            </a:r>
            <a:endParaRPr lang="en-US" sz="1350" dirty="0">
              <a:solidFill>
                <a:srgbClr val="FF0000">
                  <a:lumMod val="60000"/>
                  <a:lumOff val="40000"/>
                </a:srgbClr>
              </a:solidFill>
              <a:latin typeface="Arial"/>
            </a:endParaRPr>
          </a:p>
        </p:txBody>
      </p:sp>
    </p:spTree>
    <p:extLst>
      <p:ext uri="{BB962C8B-B14F-4D97-AF65-F5344CB8AC3E}">
        <p14:creationId xmlns:p14="http://schemas.microsoft.com/office/powerpoint/2010/main" val="16028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234337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FF0000">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FF0000">
                    <a:lumMod val="60000"/>
                    <a:lumOff val="40000"/>
                  </a:srgbClr>
                </a:solidFill>
                <a:latin typeface="Arial"/>
              </a:rPr>
              <a:t>”</a:t>
            </a:r>
          </a:p>
        </p:txBody>
      </p:sp>
    </p:spTree>
    <p:extLst>
      <p:ext uri="{BB962C8B-B14F-4D97-AF65-F5344CB8AC3E}">
        <p14:creationId xmlns:p14="http://schemas.microsoft.com/office/powerpoint/2010/main" val="164441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4153075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56177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27170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05104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121648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168003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400034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28509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98316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407167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8/2/2019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11780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48A87A34-81AB-432B-8DAE-1953F412C126}" type="datetimeFigureOut">
              <a:rPr lang="en-US" smtClean="0">
                <a:solidFill>
                  <a:prstClr val="black">
                    <a:tint val="75000"/>
                  </a:prstClr>
                </a:solidFill>
              </a:rPr>
              <a:pPr defTabSz="342900"/>
              <a:t>8/2/2019</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342900"/>
            <a:fld id="{6D22F896-40B5-4ADD-8801-0D06FADFA095}" type="slidenum">
              <a:rPr lang="en-US" smtClean="0">
                <a:solidFill>
                  <a:srgbClr val="FF0000"/>
                </a:solidFill>
              </a:rPr>
              <a:pPr defTabSz="342900"/>
              <a:t>‹#›</a:t>
            </a:fld>
            <a:endParaRPr lang="en-US" dirty="0">
              <a:solidFill>
                <a:srgbClr val="FF0000"/>
              </a:solidFill>
            </a:endParaRPr>
          </a:p>
        </p:txBody>
      </p:sp>
    </p:spTree>
    <p:extLst>
      <p:ext uri="{BB962C8B-B14F-4D97-AF65-F5344CB8AC3E}">
        <p14:creationId xmlns:p14="http://schemas.microsoft.com/office/powerpoint/2010/main" val="16749120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localhost/Users/jeffpesta/Desktop/Request%20for%20nonpublic%20aid%20textbooks%20copy.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ducation.mn.gov/MDE/f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C:\Users\jpesta\Downloads\18.10-17%20General%20Statewide%20Enrollment%20Options%20Application%20for%20K-12%20and%20Early%20Childhood%20Special%20Education%20ext%20(3).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1" y="609600"/>
            <a:ext cx="6447501" cy="2057400"/>
          </a:xfrm>
        </p:spPr>
        <p:txBody>
          <a:bodyPr>
            <a:normAutofit fontScale="90000"/>
          </a:bodyPr>
          <a:lstStyle/>
          <a:p>
            <a:pPr algn="ctr"/>
            <a:r>
              <a:rPr lang="en-US" sz="4400" b="1" dirty="0">
                <a:latin typeface="Calibri" panose="020F0502020204030204" pitchFamily="34" charset="0"/>
              </a:rPr>
              <a:t>K-W Public Schools</a:t>
            </a:r>
            <a:br>
              <a:rPr lang="en-US" sz="4400" b="1" dirty="0">
                <a:latin typeface="Calibri" panose="020F0502020204030204" pitchFamily="34" charset="0"/>
              </a:rPr>
            </a:br>
            <a:r>
              <a:rPr lang="en-US" sz="4400" b="1" dirty="0">
                <a:latin typeface="Calibri" panose="020F0502020204030204" pitchFamily="34" charset="0"/>
              </a:rPr>
              <a:t> </a:t>
            </a:r>
            <a:r>
              <a:rPr lang="en-US" sz="4000" b="1" dirty="0">
                <a:latin typeface="Calibri" panose="020F0502020204030204" pitchFamily="34" charset="0"/>
              </a:rPr>
              <a:t>Statewide</a:t>
            </a:r>
            <a:r>
              <a:rPr lang="en-US" sz="4400" b="1" dirty="0">
                <a:latin typeface="Calibri" panose="020F0502020204030204" pitchFamily="34" charset="0"/>
              </a:rPr>
              <a:t> Enrollment Options Information</a:t>
            </a:r>
            <a:br>
              <a:rPr lang="en-US" sz="4400" b="1" dirty="0"/>
            </a:br>
            <a:br>
              <a:rPr lang="en-US" sz="4400" b="1" dirty="0"/>
            </a:br>
            <a:br>
              <a:rPr lang="en-US" sz="4400" b="1" dirty="0"/>
            </a:br>
            <a:br>
              <a:rPr lang="en-US" sz="4400" b="1" dirty="0"/>
            </a:br>
            <a:br>
              <a:rPr lang="en-US" sz="4400" b="1" dirty="0"/>
            </a:br>
            <a:br>
              <a:rPr lang="en-US" sz="4400" b="1" dirty="0"/>
            </a:br>
            <a:br>
              <a:rPr lang="en-US" sz="3100" b="1" dirty="0">
                <a:latin typeface="Calibri" panose="020F0502020204030204" pitchFamily="34" charset="0"/>
              </a:rPr>
            </a:br>
            <a:r>
              <a:rPr lang="en-US" sz="3100" b="1" dirty="0">
                <a:latin typeface="Calibri" panose="020F0502020204030204" pitchFamily="34" charset="0"/>
              </a:rPr>
              <a:t>2019-2020 School Year</a:t>
            </a:r>
            <a:br>
              <a:rPr lang="en-US" sz="4400" b="1" dirty="0"/>
            </a:br>
            <a:r>
              <a:rPr lang="en-US" sz="4400" b="1" dirty="0"/>
              <a:t> </a:t>
            </a:r>
            <a:endParaRPr lang="en-US" sz="4050" b="1" dirty="0">
              <a:solidFill>
                <a:srgbClr val="FF0000"/>
              </a:solidFill>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200400"/>
            <a:ext cx="1544916" cy="1828800"/>
          </a:xfrm>
          <a:prstGeom prst="rect">
            <a:avLst/>
          </a:prstGeom>
        </p:spPr>
      </p:pic>
    </p:spTree>
    <p:extLst>
      <p:ext uri="{BB962C8B-B14F-4D97-AF65-F5344CB8AC3E}">
        <p14:creationId xmlns:p14="http://schemas.microsoft.com/office/powerpoint/2010/main" val="1768590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6447501" cy="990600"/>
          </a:xfrm>
        </p:spPr>
        <p:txBody>
          <a:bodyPr>
            <a:normAutofit fontScale="90000"/>
          </a:bodyPr>
          <a:lstStyle/>
          <a:p>
            <a:pPr algn="ctr"/>
            <a:r>
              <a:rPr lang="en-US" sz="3600" dirty="0">
                <a:latin typeface="Calibri" panose="020F0502020204030204" pitchFamily="34" charset="0"/>
              </a:rPr>
              <a:t>Home Schools</a:t>
            </a:r>
            <a:br>
              <a:rPr lang="en-US" sz="3600" dirty="0">
                <a:latin typeface="Calibri" panose="020F0502020204030204" pitchFamily="34" charset="0"/>
              </a:rPr>
            </a:br>
            <a:r>
              <a:rPr lang="en-US" sz="3600" dirty="0">
                <a:latin typeface="Calibri" panose="020F0502020204030204" pitchFamily="34" charset="0"/>
              </a:rPr>
              <a:t>Minnesota Statute 120A.22</a:t>
            </a:r>
          </a:p>
        </p:txBody>
      </p:sp>
      <p:sp>
        <p:nvSpPr>
          <p:cNvPr id="3" name="Content Placeholder 2"/>
          <p:cNvSpPr>
            <a:spLocks noGrp="1"/>
          </p:cNvSpPr>
          <p:nvPr>
            <p:ph idx="1"/>
          </p:nvPr>
        </p:nvSpPr>
        <p:spPr>
          <a:xfrm>
            <a:off x="152400" y="2057400"/>
            <a:ext cx="7593884" cy="4267200"/>
          </a:xfrm>
        </p:spPr>
        <p:txBody>
          <a:bodyPr>
            <a:normAutofi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Homeschool students must take a nationally normed achievement test each year.  This can be arranged in cooperation with the resident district.  Shared-time students may develop an official transcript.</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 homeschool student must receive instruction in reading, writing, literature, fine arts, math, science, social studies, health and physical education.</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home school instructor must provide the resident district with documentation of required instruction and exams, unless they are accredited by HBEAA.</a:t>
            </a: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marL="0" indent="0">
              <a:buNone/>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037453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990600"/>
          </a:xfrm>
        </p:spPr>
        <p:txBody>
          <a:bodyPr>
            <a:normAutofit fontScale="90000"/>
          </a:bodyPr>
          <a:lstStyle/>
          <a:p>
            <a:pPr algn="ctr"/>
            <a:r>
              <a:rPr lang="en-US" sz="3600" dirty="0">
                <a:latin typeface="Calibri" panose="020F0502020204030204" pitchFamily="34" charset="0"/>
              </a:rPr>
              <a:t>Home Schools</a:t>
            </a:r>
            <a:br>
              <a:rPr lang="en-US" sz="3600" dirty="0">
                <a:latin typeface="Calibri" panose="020F0502020204030204" pitchFamily="34" charset="0"/>
              </a:rPr>
            </a:br>
            <a:r>
              <a:rPr lang="en-US" sz="3600" dirty="0">
                <a:latin typeface="Calibri" panose="020F0502020204030204" pitchFamily="34" charset="0"/>
              </a:rPr>
              <a:t>Minnesota Statute 120A.22</a:t>
            </a:r>
          </a:p>
        </p:txBody>
      </p:sp>
      <p:sp>
        <p:nvSpPr>
          <p:cNvPr id="3" name="Content Placeholder 2"/>
          <p:cNvSpPr>
            <a:spLocks noGrp="1"/>
          </p:cNvSpPr>
          <p:nvPr>
            <p:ph idx="1"/>
          </p:nvPr>
        </p:nvSpPr>
        <p:spPr>
          <a:xfrm>
            <a:off x="152400" y="2209800"/>
            <a:ext cx="7593884" cy="4191000"/>
          </a:xfrm>
        </p:spPr>
        <p:txBody>
          <a:bodyPr>
            <a:normAutofit lnSpcReduction="10000"/>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Parents who submit an Aids to Nonpublic School Form to their resident district by </a:t>
            </a:r>
            <a:r>
              <a:rPr lang="en-US" sz="2000" b="1" u="sng" dirty="0">
                <a:solidFill>
                  <a:schemeClr val="tx1"/>
                </a:solidFill>
                <a:latin typeface="Arial" panose="020B0604020202020204" pitchFamily="34" charset="0"/>
                <a:cs typeface="Arial" panose="020B0604020202020204" pitchFamily="34" charset="0"/>
              </a:rPr>
              <a:t>October 1</a:t>
            </a:r>
            <a:r>
              <a:rPr lang="en-US" sz="2000" b="1"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are eligible to access funds for textbooks, standardized tests, pupil health, guidance, and counseling services.</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resident district may also loan textbooks, arrange shared-time instruction for specific courses or special education and provide access to extra-curricular and community education activities.</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On-line learning options can be explored directly with</a:t>
            </a:r>
          </a:p>
          <a:p>
            <a:pPr marL="0" indent="0">
              <a:buNone/>
            </a:pPr>
            <a:r>
              <a:rPr lang="en-US" sz="2000" dirty="0">
                <a:solidFill>
                  <a:schemeClr val="tx1"/>
                </a:solidFill>
                <a:latin typeface="Arial" panose="020B0604020202020204" pitchFamily="34" charset="0"/>
                <a:cs typeface="Arial" panose="020B0604020202020204" pitchFamily="34" charset="0"/>
              </a:rPr>
              <a:t>    a state certified on-line provider.</a:t>
            </a: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marL="0" indent="0">
              <a:buNone/>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985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Homeschool Full Report</a:t>
            </a:r>
            <a:br>
              <a:rPr lang="en-US" dirty="0"/>
            </a:br>
            <a:br>
              <a:rPr lang="en-US" dirty="0"/>
            </a:br>
            <a:endParaRPr lang="en-US" dirty="0"/>
          </a:p>
        </p:txBody>
      </p:sp>
      <p:pic>
        <p:nvPicPr>
          <p:cNvPr id="4" name="Content Placeholder 3" descr="FULL REPORT fill-in form 2015.pdf"/>
          <p:cNvPicPr>
            <a:picLocks noGrp="1" noChangeAspect="1"/>
          </p:cNvPicPr>
          <p:nvPr>
            <p:ph idx="1"/>
          </p:nvPr>
        </p:nvPicPr>
        <p:blipFill>
          <a:blip r:embed="rId2">
            <a:extLst>
              <a:ext uri="{28A0092B-C50C-407E-A947-70E740481C1C}">
                <a14:useLocalDpi xmlns:a14="http://schemas.microsoft.com/office/drawing/2010/main" val="0"/>
              </a:ext>
            </a:extLst>
          </a:blip>
          <a:srcRect l="-39048" r="-39048"/>
          <a:stretch>
            <a:fillRect/>
          </a:stretch>
        </p:blipFill>
        <p:spPr>
          <a:xfrm>
            <a:off x="228600" y="1219200"/>
            <a:ext cx="7340600" cy="5334000"/>
          </a:xfrm>
        </p:spPr>
      </p:pic>
    </p:spTree>
    <p:extLst>
      <p:ext uri="{BB962C8B-B14F-4D97-AF65-F5344CB8AC3E}">
        <p14:creationId xmlns:p14="http://schemas.microsoft.com/office/powerpoint/2010/main" val="99271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a:t>
            </a:r>
            <a:r>
              <a:rPr lang="en-US" sz="2000" dirty="0"/>
              <a:t>etter of Intent to Continue to Provide Instruction</a:t>
            </a:r>
            <a:br>
              <a:rPr lang="en-US" sz="2000" dirty="0"/>
            </a:br>
            <a:endParaRPr lang="en-US" sz="2000" dirty="0"/>
          </a:p>
        </p:txBody>
      </p:sp>
      <p:pic>
        <p:nvPicPr>
          <p:cNvPr id="4" name="Content Placeholder 3" descr="Letter of Intent fill-in form 2015 (1).pdf"/>
          <p:cNvPicPr>
            <a:picLocks noGrp="1" noChangeAspect="1"/>
          </p:cNvPicPr>
          <p:nvPr>
            <p:ph idx="1"/>
          </p:nvPr>
        </p:nvPicPr>
        <p:blipFill>
          <a:blip r:embed="rId2">
            <a:extLst>
              <a:ext uri="{28A0092B-C50C-407E-A947-70E740481C1C}">
                <a14:useLocalDpi xmlns:a14="http://schemas.microsoft.com/office/drawing/2010/main" val="0"/>
              </a:ext>
            </a:extLst>
          </a:blip>
          <a:srcRect t="26738" b="26738"/>
          <a:stretch>
            <a:fillRect/>
          </a:stretch>
        </p:blipFill>
        <p:spPr>
          <a:xfrm>
            <a:off x="381000" y="1219200"/>
            <a:ext cx="6447501" cy="5181600"/>
          </a:xfrm>
        </p:spPr>
      </p:pic>
    </p:spTree>
    <p:extLst>
      <p:ext uri="{BB962C8B-B14F-4D97-AF65-F5344CB8AC3E}">
        <p14:creationId xmlns:p14="http://schemas.microsoft.com/office/powerpoint/2010/main" val="99271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Request for Aid for Nonpublic Students</a:t>
            </a:r>
            <a:br>
              <a:rPr lang="en-US" dirty="0"/>
            </a:br>
            <a:br>
              <a:rPr lang="en-US" sz="2000" dirty="0"/>
            </a:br>
            <a:endParaRPr lang="en-US" sz="2000" dirty="0"/>
          </a:p>
        </p:txBody>
      </p:sp>
      <p:pic>
        <p:nvPicPr>
          <p:cNvPr id="5" name="Request for nonpublic aid textbooks copy.jpg" descr="/Users/jeffpesta/Desktop/Request for nonpublic aid textbooks copy.jpg"/>
          <p:cNvPicPr>
            <a:picLocks noGrp="1" noChangeAspect="1"/>
          </p:cNvPicPr>
          <p:nvPr>
            <p:ph idx="1"/>
          </p:nvPr>
        </p:nvPicPr>
        <p:blipFill>
          <a:blip r:embed="rId2" r:link="rId3" cstate="print">
            <a:extLst>
              <a:ext uri="{28A0092B-C50C-407E-A947-70E740481C1C}">
                <a14:useLocalDpi xmlns:a14="http://schemas.microsoft.com/office/drawing/2010/main" val="0"/>
              </a:ext>
            </a:extLst>
          </a:blip>
          <a:srcRect l="-26041" r="-26041"/>
          <a:stretch>
            <a:fillRect/>
          </a:stretch>
        </p:blipFill>
        <p:spPr>
          <a:xfrm>
            <a:off x="508001" y="1219200"/>
            <a:ext cx="6447501" cy="5486400"/>
          </a:xfrm>
        </p:spPr>
      </p:pic>
    </p:spTree>
    <p:extLst>
      <p:ext uri="{BB962C8B-B14F-4D97-AF65-F5344CB8AC3E}">
        <p14:creationId xmlns:p14="http://schemas.microsoft.com/office/powerpoint/2010/main" val="318621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533400"/>
            <a:ext cx="6447501" cy="1676400"/>
          </a:xfrm>
        </p:spPr>
        <p:txBody>
          <a:bodyPr>
            <a:normAutofit fontScale="90000"/>
          </a:bodyPr>
          <a:lstStyle/>
          <a:p>
            <a:pPr algn="ctr"/>
            <a:r>
              <a:rPr lang="en-US" sz="3600" dirty="0">
                <a:latin typeface="Calibri" panose="020F0502020204030204" pitchFamily="34" charset="0"/>
              </a:rPr>
              <a:t>Concurrent &amp; Postsecondary  Enrollment Options (PSEO)</a:t>
            </a:r>
            <a:br>
              <a:rPr lang="en-US" sz="3600" dirty="0">
                <a:latin typeface="Calibri" panose="020F0502020204030204" pitchFamily="34" charset="0"/>
              </a:rPr>
            </a:br>
            <a:r>
              <a:rPr lang="en-US" sz="3600" dirty="0">
                <a:latin typeface="Calibri" panose="020F0502020204030204" pitchFamily="34" charset="0"/>
              </a:rPr>
              <a:t> Minnesota Statute 124D.09 &amp; D.68</a:t>
            </a:r>
          </a:p>
        </p:txBody>
      </p:sp>
      <p:sp>
        <p:nvSpPr>
          <p:cNvPr id="3" name="Content Placeholder 2"/>
          <p:cNvSpPr>
            <a:spLocks noGrp="1"/>
          </p:cNvSpPr>
          <p:nvPr>
            <p:ph idx="1"/>
          </p:nvPr>
        </p:nvSpPr>
        <p:spPr>
          <a:xfrm>
            <a:off x="152400" y="2362200"/>
            <a:ext cx="7441484" cy="4474029"/>
          </a:xfrm>
        </p:spPr>
        <p:txBody>
          <a:bodyPr>
            <a:normAutofit/>
          </a:bodyPr>
          <a:lstStyle/>
          <a:p>
            <a:pPr>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Concurrent Enrollment offers students dual credit for approved courses </a:t>
            </a:r>
            <a:r>
              <a:rPr lang="en-US" sz="2200" dirty="0">
                <a:solidFill>
                  <a:srgbClr val="FF0000"/>
                </a:solidFill>
                <a:latin typeface="Arial" panose="020B0604020202020204" pitchFamily="34" charset="0"/>
                <a:cs typeface="Arial" panose="020B0604020202020204" pitchFamily="34" charset="0"/>
              </a:rPr>
              <a:t>at their own high school site</a:t>
            </a:r>
            <a:r>
              <a:rPr lang="en-US" sz="2200" dirty="0">
                <a:solidFill>
                  <a:schemeClr val="tx1"/>
                </a:solidFill>
                <a:latin typeface="Arial" panose="020B0604020202020204" pitchFamily="34" charset="0"/>
                <a:cs typeface="Arial" panose="020B0604020202020204" pitchFamily="34" charset="0"/>
              </a:rPr>
              <a:t>.</a:t>
            </a:r>
          </a:p>
          <a:p>
            <a:pPr>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PSEO is a program in which students in grades 10-12 earn both high school and college credit simultaneously </a:t>
            </a:r>
            <a:r>
              <a:rPr lang="en-US" sz="2200" dirty="0">
                <a:solidFill>
                  <a:srgbClr val="FF0000"/>
                </a:solidFill>
                <a:latin typeface="Arial" panose="020B0604020202020204" pitchFamily="34" charset="0"/>
                <a:cs typeface="Arial" panose="020B0604020202020204" pitchFamily="34" charset="0"/>
              </a:rPr>
              <a:t>at participating postsecondary institutions.</a:t>
            </a:r>
          </a:p>
          <a:p>
            <a:pPr>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Course registration and materials are free to the students in both programs.  The primary distinctions are travel and the educational setting.</a:t>
            </a:r>
          </a:p>
          <a:p>
            <a:pPr marL="0" indent="0">
              <a:buNone/>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9344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600200"/>
          </a:xfrm>
        </p:spPr>
        <p:txBody>
          <a:bodyPr>
            <a:normAutofit fontScale="90000"/>
          </a:bodyPr>
          <a:lstStyle/>
          <a:p>
            <a:pPr algn="ctr"/>
            <a:r>
              <a:rPr lang="en-US" sz="3600" dirty="0">
                <a:latin typeface="Calibri" panose="020F0502020204030204" pitchFamily="34" charset="0"/>
              </a:rPr>
              <a:t>Postsecondary &amp; Concurrent Enrollment Options</a:t>
            </a:r>
            <a:br>
              <a:rPr lang="en-US" sz="3600" dirty="0">
                <a:latin typeface="Calibri" panose="020F0502020204030204" pitchFamily="34" charset="0"/>
              </a:rPr>
            </a:br>
            <a:r>
              <a:rPr lang="en-US" sz="3600" dirty="0">
                <a:latin typeface="Calibri" panose="020F0502020204030204" pitchFamily="34" charset="0"/>
              </a:rPr>
              <a:t> Minnesota Statute 124D.09 &amp; D.68</a:t>
            </a:r>
          </a:p>
        </p:txBody>
      </p:sp>
      <p:sp>
        <p:nvSpPr>
          <p:cNvPr id="3" name="Content Placeholder 2"/>
          <p:cNvSpPr>
            <a:spLocks noGrp="1"/>
          </p:cNvSpPr>
          <p:nvPr>
            <p:ph idx="1"/>
          </p:nvPr>
        </p:nvSpPr>
        <p:spPr>
          <a:xfrm>
            <a:off x="0" y="2514599"/>
            <a:ext cx="7593884" cy="4321629"/>
          </a:xfrm>
        </p:spPr>
        <p:txBody>
          <a:bodyPr>
            <a:normAutofit/>
          </a:bodyPr>
          <a:lstStyle/>
          <a:p>
            <a:pPr>
              <a:buFont typeface="Arial" panose="020B0604020202020204" pitchFamily="34" charset="0"/>
              <a:buChar char="•"/>
            </a:pPr>
            <a:r>
              <a:rPr lang="en-US" sz="2000" dirty="0">
                <a:solidFill>
                  <a:schemeClr val="tx1"/>
                </a:solidFill>
                <a:latin typeface="Calibri" panose="020F0502020204030204" pitchFamily="34" charset="0"/>
              </a:rPr>
              <a:t>Students who wish to participate in PSEO programs must submit notice by </a:t>
            </a:r>
            <a:r>
              <a:rPr lang="en-US" sz="2000" b="1" u="sng" dirty="0">
                <a:solidFill>
                  <a:schemeClr val="tx1"/>
                </a:solidFill>
                <a:latin typeface="Calibri" panose="020F0502020204030204" pitchFamily="34" charset="0"/>
              </a:rPr>
              <a:t>May 30</a:t>
            </a:r>
            <a:r>
              <a:rPr lang="en-US" sz="2000" dirty="0">
                <a:solidFill>
                  <a:schemeClr val="tx1"/>
                </a:solidFill>
                <a:latin typeface="Calibri" panose="020F0502020204030204" pitchFamily="34" charset="0"/>
              </a:rPr>
              <a:t> for the following year.</a:t>
            </a:r>
          </a:p>
          <a:p>
            <a:pPr>
              <a:buFont typeface="Arial" panose="020B0604020202020204" pitchFamily="34" charset="0"/>
              <a:buChar char="•"/>
            </a:pPr>
            <a:endParaRPr lang="en-US" sz="2000" dirty="0">
              <a:solidFill>
                <a:schemeClr val="tx1"/>
              </a:solidFill>
              <a:latin typeface="Calibri" panose="020F0502020204030204" pitchFamily="34" charset="0"/>
            </a:endParaRPr>
          </a:p>
          <a:p>
            <a:pPr>
              <a:buFont typeface="Arial" panose="020B0604020202020204" pitchFamily="34" charset="0"/>
              <a:buChar char="•"/>
            </a:pPr>
            <a:r>
              <a:rPr lang="en-US" sz="2000" dirty="0">
                <a:solidFill>
                  <a:schemeClr val="tx1"/>
                </a:solidFill>
                <a:latin typeface="Calibri" panose="020F0502020204030204" pitchFamily="34" charset="0"/>
              </a:rPr>
              <a:t>Concurrent enrollment courses follow the regular school registration dates and guidelines.</a:t>
            </a:r>
          </a:p>
          <a:p>
            <a:pPr>
              <a:buFont typeface="Arial" panose="020B0604020202020204" pitchFamily="34" charset="0"/>
              <a:buChar char="•"/>
            </a:pPr>
            <a:endParaRPr lang="en-US" sz="2000" dirty="0">
              <a:solidFill>
                <a:schemeClr val="tx1"/>
              </a:solidFill>
              <a:latin typeface="Calibri" panose="020F0502020204030204" pitchFamily="34" charset="0"/>
            </a:endParaRPr>
          </a:p>
          <a:p>
            <a:pPr>
              <a:buFont typeface="Arial" panose="020B0604020202020204" pitchFamily="34" charset="0"/>
              <a:buChar char="•"/>
            </a:pPr>
            <a:r>
              <a:rPr lang="en-US" sz="2000" dirty="0">
                <a:solidFill>
                  <a:schemeClr val="tx1"/>
                </a:solidFill>
                <a:latin typeface="Calibri" panose="020F0502020204030204" pitchFamily="34" charset="0"/>
              </a:rPr>
              <a:t>Students who fail to earn credit in either type of course disrupt their time table for high school graduation.  Each institution sets its own grading criteria.</a:t>
            </a:r>
          </a:p>
          <a:p>
            <a:pPr marL="0" indent="0">
              <a:buNone/>
            </a:pPr>
            <a:endParaRPr lang="en-US" sz="2000" dirty="0">
              <a:solidFill>
                <a:schemeClr val="tx1"/>
              </a:solidFill>
              <a:latin typeface="Calibri" panose="020F0502020204030204" pitchFamily="34" charset="0"/>
            </a:endParaRPr>
          </a:p>
          <a:p>
            <a:pPr>
              <a:buFont typeface="Arial" panose="020B0604020202020204" pitchFamily="34" charset="0"/>
              <a:buChar char="•"/>
            </a:pPr>
            <a:r>
              <a:rPr lang="en-US" sz="2000" dirty="0">
                <a:solidFill>
                  <a:schemeClr val="tx1"/>
                </a:solidFill>
                <a:latin typeface="Calibri" panose="020F0502020204030204" pitchFamily="34" charset="0"/>
              </a:rPr>
              <a:t>PSEO courses are not weighted for Grade Point Average.</a:t>
            </a:r>
          </a:p>
          <a:p>
            <a:pPr>
              <a:buFont typeface="Arial" panose="020B0604020202020204" pitchFamily="34" charset="0"/>
              <a:buChar char="•"/>
            </a:pPr>
            <a:endParaRPr lang="en-US" sz="2400" dirty="0">
              <a:solidFill>
                <a:schemeClr val="tx1"/>
              </a:solidFill>
              <a:latin typeface="Calibri" panose="020F0502020204030204" pitchFamily="34" charset="0"/>
            </a:endParaRPr>
          </a:p>
          <a:p>
            <a:pPr marL="0" indent="0">
              <a:buNone/>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302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PSEO Notice of Registration</a:t>
            </a:r>
            <a:br>
              <a:rPr lang="en-US" dirty="0"/>
            </a:br>
            <a:br>
              <a:rPr lang="en-US" dirty="0"/>
            </a:br>
            <a:br>
              <a:rPr lang="en-US" dirty="0"/>
            </a:br>
            <a:endParaRPr lang="en-US" dirty="0"/>
          </a:p>
        </p:txBody>
      </p:sp>
      <p:pic>
        <p:nvPicPr>
          <p:cNvPr id="5" name="Content Placeholder 4" descr="16-17 PSEORegistration Form (1).pdf"/>
          <p:cNvPicPr>
            <a:picLocks noGrp="1" noChangeAspect="1"/>
          </p:cNvPicPr>
          <p:nvPr>
            <p:ph idx="1"/>
          </p:nvPr>
        </p:nvPicPr>
        <p:blipFill>
          <a:blip r:embed="rId2">
            <a:extLst>
              <a:ext uri="{28A0092B-C50C-407E-A947-70E740481C1C}">
                <a14:useLocalDpi xmlns:a14="http://schemas.microsoft.com/office/drawing/2010/main" val="0"/>
              </a:ext>
            </a:extLst>
          </a:blip>
          <a:srcRect l="-26033" r="-26033"/>
          <a:stretch>
            <a:fillRect/>
          </a:stretch>
        </p:blipFill>
        <p:spPr>
          <a:xfrm>
            <a:off x="508000" y="1143000"/>
            <a:ext cx="6446838" cy="5486400"/>
          </a:xfrm>
        </p:spPr>
      </p:pic>
    </p:spTree>
    <p:extLst>
      <p:ext uri="{BB962C8B-B14F-4D97-AF65-F5344CB8AC3E}">
        <p14:creationId xmlns:p14="http://schemas.microsoft.com/office/powerpoint/2010/main" val="126491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47501" cy="990600"/>
          </a:xfrm>
        </p:spPr>
        <p:txBody>
          <a:bodyPr>
            <a:noAutofit/>
          </a:bodyPr>
          <a:lstStyle/>
          <a:p>
            <a:pPr algn="ctr"/>
            <a:r>
              <a:rPr lang="en-US" sz="2800" b="1" dirty="0">
                <a:latin typeface="Calibri" panose="020F0502020204030204" pitchFamily="34" charset="0"/>
              </a:rPr>
              <a:t>Advantages of Concurrent Enrollment</a:t>
            </a:r>
            <a:br>
              <a:rPr lang="en-US" sz="2800" b="1" dirty="0">
                <a:latin typeface="Calibri" panose="020F0502020204030204" pitchFamily="34" charset="0"/>
              </a:rPr>
            </a:br>
            <a:endParaRPr lang="en-US" sz="2800" dirty="0">
              <a:latin typeface="Calibri" panose="020F0502020204030204" pitchFamily="34" charset="0"/>
            </a:endParaRPr>
          </a:p>
        </p:txBody>
      </p:sp>
      <p:sp>
        <p:nvSpPr>
          <p:cNvPr id="3" name="Content Placeholder 2"/>
          <p:cNvSpPr>
            <a:spLocks noGrp="1"/>
          </p:cNvSpPr>
          <p:nvPr>
            <p:ph idx="1"/>
          </p:nvPr>
        </p:nvSpPr>
        <p:spPr>
          <a:xfrm>
            <a:off x="483316" y="1676400"/>
            <a:ext cx="6807199" cy="5105400"/>
          </a:xfrm>
        </p:spPr>
        <p:txBody>
          <a:bodyPr>
            <a:normAutofit/>
          </a:bodyPr>
          <a:lstStyle/>
          <a:p>
            <a:pPr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Complete course work on site to prepare for a postsecondary career and accumulate credits tuition free.</a:t>
            </a:r>
          </a:p>
          <a:p>
            <a:pPr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Students in grades 9-12 develop a dynamic 4-year plan with their advisor and counselor.</a:t>
            </a:r>
          </a:p>
          <a:p>
            <a:pPr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Students in grades 11-12 may enroll in the ACT and Postsecondary Prep course.</a:t>
            </a:r>
          </a:p>
          <a:p>
            <a:pPr lvl="2">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Preparation for a free on-site administration of the ACT.</a:t>
            </a:r>
          </a:p>
          <a:p>
            <a:pPr lvl="2">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Career exploration.</a:t>
            </a:r>
          </a:p>
          <a:p>
            <a:pPr lvl="2">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Write scholarship and college application letters.</a:t>
            </a:r>
          </a:p>
          <a:p>
            <a:pPr lvl="2">
              <a:buFont typeface="Arial" panose="020B0604020202020204" pitchFamily="34" charset="0"/>
              <a:buChar char="•"/>
            </a:pPr>
            <a:endParaRPr lang="en-US" sz="25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935659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47501" cy="762000"/>
          </a:xfrm>
        </p:spPr>
        <p:txBody>
          <a:bodyPr>
            <a:noAutofit/>
          </a:bodyPr>
          <a:lstStyle/>
          <a:p>
            <a:pPr algn="ctr"/>
            <a:r>
              <a:rPr lang="en-US" sz="2800" b="1" dirty="0">
                <a:latin typeface="Calibri" panose="020F0502020204030204" pitchFamily="34" charset="0"/>
              </a:rPr>
              <a:t>Advantages of Concurrent Enrollment</a:t>
            </a:r>
            <a:br>
              <a:rPr lang="en-US" sz="2800" b="1" dirty="0">
                <a:latin typeface="Calibri" panose="020F0502020204030204" pitchFamily="34" charset="0"/>
              </a:rPr>
            </a:br>
            <a:endParaRPr lang="en-US" sz="2800" dirty="0">
              <a:latin typeface="Calibri" panose="020F0502020204030204" pitchFamily="34" charset="0"/>
            </a:endParaRPr>
          </a:p>
        </p:txBody>
      </p:sp>
      <p:sp>
        <p:nvSpPr>
          <p:cNvPr id="3" name="Content Placeholder 2"/>
          <p:cNvSpPr>
            <a:spLocks noGrp="1"/>
          </p:cNvSpPr>
          <p:nvPr>
            <p:ph idx="1"/>
          </p:nvPr>
        </p:nvSpPr>
        <p:spPr>
          <a:xfrm>
            <a:off x="-152400" y="1524000"/>
            <a:ext cx="7442915" cy="5715000"/>
          </a:xfrm>
        </p:spPr>
        <p:txBody>
          <a:bodyPr>
            <a:normAutofit/>
          </a:bodyPr>
          <a:lstStyle/>
          <a:p>
            <a:pPr lvl="1">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K-W College in the Schools program includes College Algebra, Intro to Education, Intro to Growth &amp; Development, and College Academic Writing.</a:t>
            </a:r>
          </a:p>
          <a:p>
            <a:pPr lvl="1">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Articulation agreements earn or waive credits for technical schools.</a:t>
            </a:r>
          </a:p>
          <a:p>
            <a:pPr lvl="2">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Family and Consumer Science, Agriculture, Industrial Technology. </a:t>
            </a:r>
          </a:p>
          <a:p>
            <a:pPr lvl="2">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Interactive Television (ITV) courses share unique offerings between K-W, Goodhue, Zumbrota-Mazeppa, and Cannon Falls.</a:t>
            </a:r>
          </a:p>
          <a:p>
            <a:pPr lvl="2">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World Languages (Chinese, Spanish, &amp; German).</a:t>
            </a:r>
          </a:p>
          <a:p>
            <a:pPr lvl="1">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Advanced Placement Courses provide an on-site exam to earn college credit.</a:t>
            </a:r>
          </a:p>
          <a:p>
            <a:pPr lvl="2">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Social Studies (4), English (2), Math (2), &amp; Science (1).</a:t>
            </a:r>
          </a:p>
        </p:txBody>
      </p:sp>
    </p:spTree>
    <p:extLst>
      <p:ext uri="{BB962C8B-B14F-4D97-AF65-F5344CB8AC3E}">
        <p14:creationId xmlns:p14="http://schemas.microsoft.com/office/powerpoint/2010/main" val="6266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197599" cy="1219200"/>
          </a:xfrm>
        </p:spPr>
        <p:txBody>
          <a:bodyPr>
            <a:normAutofit/>
          </a:bodyPr>
          <a:lstStyle/>
          <a:p>
            <a:pPr algn="ctr"/>
            <a:r>
              <a:rPr lang="en-US" sz="4400" dirty="0">
                <a:latin typeface="Calibri" panose="020F0502020204030204" pitchFamily="34" charset="0"/>
              </a:rPr>
              <a:t>Contents</a:t>
            </a:r>
          </a:p>
        </p:txBody>
      </p:sp>
      <p:sp>
        <p:nvSpPr>
          <p:cNvPr id="3" name="Content Placeholder 2"/>
          <p:cNvSpPr>
            <a:spLocks noGrp="1"/>
          </p:cNvSpPr>
          <p:nvPr>
            <p:ph idx="1"/>
          </p:nvPr>
        </p:nvSpPr>
        <p:spPr>
          <a:xfrm>
            <a:off x="457200" y="1524000"/>
            <a:ext cx="6807199" cy="4800600"/>
          </a:xfrm>
        </p:spPr>
        <p:txBody>
          <a:bodyPr>
            <a:noAutofit/>
          </a:bodyPr>
          <a:lstStyle/>
          <a:p>
            <a:pPr marL="0" indent="0">
              <a:buNone/>
            </a:pPr>
            <a:endParaRPr lang="en-US" sz="2400" dirty="0">
              <a:solidFill>
                <a:schemeClr val="tx1"/>
              </a:solidFill>
              <a:latin typeface="Calibri" panose="020F050202020403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Open Enrollment Options (slide 4)</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Home School (slide 9)</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Concurrent and Postsecondary Enrollment Options </a:t>
            </a:r>
          </a:p>
          <a:p>
            <a:pPr marL="342900" lvl="1" indent="0">
              <a:buNone/>
            </a:pPr>
            <a:r>
              <a:rPr lang="en-US" sz="2000" dirty="0">
                <a:solidFill>
                  <a:schemeClr val="tx1"/>
                </a:solidFill>
                <a:latin typeface="Arial" panose="020B0604020202020204" pitchFamily="34" charset="0"/>
                <a:cs typeface="Arial" panose="020B0604020202020204" pitchFamily="34" charset="0"/>
              </a:rPr>
              <a:t>(slide 19)</a:t>
            </a:r>
          </a:p>
          <a:p>
            <a:pPr marL="0" indent="0">
              <a:buNone/>
            </a:pPr>
            <a:endParaRPr lang="en-US" sz="2800" dirty="0">
              <a:solidFill>
                <a:schemeClr val="tx1"/>
              </a:solidFill>
              <a:latin typeface="Calibri" panose="020F0502020204030204" pitchFamily="34" charset="0"/>
            </a:endParaRPr>
          </a:p>
          <a:p>
            <a:pPr marL="0" indent="0">
              <a:buNone/>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93504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762000"/>
          </a:xfrm>
        </p:spPr>
        <p:txBody>
          <a:bodyPr/>
          <a:lstStyle/>
          <a:p>
            <a:pPr algn="ctr"/>
            <a:r>
              <a:rPr lang="en-US" sz="4000" b="1" dirty="0">
                <a:latin typeface="Calibri" panose="020F0502020204030204" pitchFamily="34" charset="0"/>
              </a:rPr>
              <a:t>Why Kenyon-Wanamingo?</a:t>
            </a:r>
            <a:endParaRPr lang="en-US" dirty="0">
              <a:latin typeface="Calibri" panose="020F0502020204030204" pitchFamily="34" charset="0"/>
            </a:endParaRPr>
          </a:p>
        </p:txBody>
      </p:sp>
      <p:sp>
        <p:nvSpPr>
          <p:cNvPr id="3" name="Content Placeholder 2"/>
          <p:cNvSpPr>
            <a:spLocks noGrp="1"/>
          </p:cNvSpPr>
          <p:nvPr>
            <p:ph idx="1"/>
          </p:nvPr>
        </p:nvSpPr>
        <p:spPr>
          <a:xfrm>
            <a:off x="483316" y="1600200"/>
            <a:ext cx="6807199" cy="4724400"/>
          </a:xfrm>
        </p:spPr>
        <p:txBody>
          <a:bodyPr>
            <a:noAutofi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Students build overlapping layers of bonding social capital in a small school atmosphere. </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Staff members serve as positive role models with an opportunity to develop impactful relationships with each student.</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Each individual can participate in the Fine Arts: Band, Choir, &amp; Theater.</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Extra Curricular Activities include Hiawatha Valley League Athletics &amp; Activities, Cheerleading, Knowledge Bowl, Math Team, FFA, NHS, FCCLA, SADD, Speech, Trap Team, Robotics, Student Council and more!</a:t>
            </a:r>
          </a:p>
        </p:txBody>
      </p:sp>
    </p:spTree>
    <p:extLst>
      <p:ext uri="{BB962C8B-B14F-4D97-AF65-F5344CB8AC3E}">
        <p14:creationId xmlns:p14="http://schemas.microsoft.com/office/powerpoint/2010/main" val="55660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447501" cy="762000"/>
          </a:xfrm>
        </p:spPr>
        <p:txBody>
          <a:bodyPr/>
          <a:lstStyle/>
          <a:p>
            <a:pPr algn="ctr"/>
            <a:r>
              <a:rPr lang="en-US" sz="4000" b="1" dirty="0">
                <a:latin typeface="Calibri" panose="020F0502020204030204" pitchFamily="34" charset="0"/>
              </a:rPr>
              <a:t>Conclusion</a:t>
            </a:r>
            <a:endParaRPr lang="en-US" dirty="0">
              <a:latin typeface="Calibri" panose="020F0502020204030204" pitchFamily="34" charset="0"/>
            </a:endParaRPr>
          </a:p>
        </p:txBody>
      </p:sp>
      <p:sp>
        <p:nvSpPr>
          <p:cNvPr id="3" name="Content Placeholder 2"/>
          <p:cNvSpPr>
            <a:spLocks noGrp="1"/>
          </p:cNvSpPr>
          <p:nvPr>
            <p:ph idx="1"/>
          </p:nvPr>
        </p:nvSpPr>
        <p:spPr>
          <a:xfrm>
            <a:off x="381000" y="1600200"/>
            <a:ext cx="6807199" cy="4267200"/>
          </a:xfrm>
        </p:spPr>
        <p:txBody>
          <a:bodyPr>
            <a:normAutofit/>
          </a:bodyPr>
          <a:lstStyle/>
          <a:p>
            <a:pPr marL="0" indent="0">
              <a:buNone/>
            </a:pPr>
            <a:endParaRPr lang="en-US" sz="2400" dirty="0">
              <a:solidFill>
                <a:schemeClr val="tx1"/>
              </a:solidFill>
              <a:latin typeface="Calibri" panose="020F050202020403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mission of the Kenyon-Wanamingo Public Schools is to be a model, rural school district!</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This mission extends to all resident and non-resident students regardless of their educational choices.  We look forward to partnering with you!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800600"/>
            <a:ext cx="1544916" cy="1828800"/>
          </a:xfrm>
          <a:prstGeom prst="rect">
            <a:avLst/>
          </a:prstGeom>
        </p:spPr>
      </p:pic>
    </p:spTree>
    <p:extLst>
      <p:ext uri="{BB962C8B-B14F-4D97-AF65-F5344CB8AC3E}">
        <p14:creationId xmlns:p14="http://schemas.microsoft.com/office/powerpoint/2010/main" val="251588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197599" cy="1219200"/>
          </a:xfrm>
        </p:spPr>
        <p:txBody>
          <a:bodyPr>
            <a:normAutofit/>
          </a:bodyPr>
          <a:lstStyle/>
          <a:p>
            <a:pPr algn="ctr"/>
            <a:r>
              <a:rPr lang="en-US" sz="4400" dirty="0">
                <a:latin typeface="Calibri" panose="020F0502020204030204" pitchFamily="34" charset="0"/>
              </a:rPr>
              <a:t>Purpose</a:t>
            </a:r>
          </a:p>
        </p:txBody>
      </p:sp>
      <p:sp>
        <p:nvSpPr>
          <p:cNvPr id="3" name="Content Placeholder 2"/>
          <p:cNvSpPr>
            <a:spLocks noGrp="1"/>
          </p:cNvSpPr>
          <p:nvPr>
            <p:ph idx="1"/>
          </p:nvPr>
        </p:nvSpPr>
        <p:spPr>
          <a:xfrm>
            <a:off x="547651" y="1828800"/>
            <a:ext cx="6807199" cy="4495800"/>
          </a:xfrm>
        </p:spPr>
        <p:txBody>
          <a:bodyPr>
            <a:normAutofi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goal of the Kenyon-Wanamingo Public Schools is to serve all resident students and their families regardless of their school choices and to seek partnerships wherever possible.</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Minnesota Department of Education website is a valuable reference regarding all school options. 	</a:t>
            </a:r>
            <a:r>
              <a:rPr lang="en-US" sz="2000" dirty="0">
                <a:solidFill>
                  <a:srgbClr val="0070C0"/>
                </a:solidFill>
                <a:latin typeface="Arial" panose="020B0604020202020204" pitchFamily="34" charset="0"/>
                <a:cs typeface="Arial" panose="020B0604020202020204" pitchFamily="34" charset="0"/>
                <a:hlinkClick r:id="rId2"/>
              </a:rPr>
              <a:t>	https://education.mn.gov/MDE/fam/</a:t>
            </a:r>
            <a:endParaRPr lang="en-US" sz="2000" dirty="0">
              <a:solidFill>
                <a:srgbClr val="0070C0"/>
              </a:solidFill>
              <a:latin typeface="Arial" panose="020B0604020202020204" pitchFamily="34" charset="0"/>
              <a:cs typeface="Arial" panose="020B0604020202020204" pitchFamily="34" charset="0"/>
            </a:endParaRPr>
          </a:p>
          <a:p>
            <a:pPr marL="0" indent="0">
              <a:buNone/>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53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990600"/>
          </a:xfrm>
        </p:spPr>
        <p:txBody>
          <a:bodyPr>
            <a:normAutofit fontScale="90000"/>
          </a:bodyPr>
          <a:lstStyle/>
          <a:p>
            <a:pPr algn="ctr"/>
            <a:r>
              <a:rPr lang="en-US" sz="3600" dirty="0">
                <a:latin typeface="Calibri" panose="020F0502020204030204" pitchFamily="34" charset="0"/>
              </a:rPr>
              <a:t>Open Enrollment</a:t>
            </a:r>
            <a:br>
              <a:rPr lang="en-US" sz="3600" dirty="0">
                <a:latin typeface="Calibri" panose="020F0502020204030204" pitchFamily="34" charset="0"/>
              </a:rPr>
            </a:br>
            <a:r>
              <a:rPr lang="en-US" sz="3600" dirty="0">
                <a:latin typeface="Calibri" panose="020F0502020204030204" pitchFamily="34" charset="0"/>
              </a:rPr>
              <a:t>Minnesota Statute 124D.03</a:t>
            </a:r>
          </a:p>
        </p:txBody>
      </p:sp>
      <p:sp>
        <p:nvSpPr>
          <p:cNvPr id="3" name="Content Placeholder 2"/>
          <p:cNvSpPr>
            <a:spLocks noGrp="1"/>
          </p:cNvSpPr>
          <p:nvPr>
            <p:ph idx="1"/>
          </p:nvPr>
        </p:nvSpPr>
        <p:spPr>
          <a:xfrm>
            <a:off x="152400" y="2133600"/>
            <a:ext cx="7593884" cy="4191000"/>
          </a:xfrm>
        </p:spPr>
        <p:txBody>
          <a:bodyPr>
            <a:noAutofi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Generally students in grades K-12 may apply to attend a public school outside of their resident school district.  </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Applications must be sent to the nonresident district by </a:t>
            </a:r>
            <a:r>
              <a:rPr lang="en-US" sz="2000" b="1" u="sng" dirty="0">
                <a:solidFill>
                  <a:schemeClr val="tx1"/>
                </a:solidFill>
                <a:latin typeface="Arial" panose="020B0604020202020204" pitchFamily="34" charset="0"/>
                <a:cs typeface="Arial" panose="020B0604020202020204" pitchFamily="34" charset="0"/>
              </a:rPr>
              <a:t>January 15 </a:t>
            </a:r>
            <a:r>
              <a:rPr lang="en-US" sz="2000" dirty="0">
                <a:solidFill>
                  <a:schemeClr val="tx1"/>
                </a:solidFill>
                <a:latin typeface="Arial" panose="020B0604020202020204" pitchFamily="34" charset="0"/>
                <a:cs typeface="Arial" panose="020B0604020202020204" pitchFamily="34" charset="0"/>
              </a:rPr>
              <a:t>to enroll in the following school year.</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Special circumstances are addressed within Statute 124D.03, including districts in an achievement and integration plan.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0"/>
            <a:ext cx="6934200" cy="1320800"/>
          </a:xfrm>
        </p:spPr>
        <p:txBody>
          <a:bodyPr/>
          <a:lstStyle/>
          <a:p>
            <a:pPr algn="ctr"/>
            <a:r>
              <a:rPr lang="en-US" dirty="0"/>
              <a:t>Statewide Enrollment Options Form</a:t>
            </a:r>
            <a:br>
              <a:rPr lang="en-US" dirty="0"/>
            </a:br>
            <a:endParaRPr lang="en-US" dirty="0"/>
          </a:p>
        </p:txBody>
      </p:sp>
      <p:sp>
        <p:nvSpPr>
          <p:cNvPr id="17" name="Rectangle 16"/>
          <p:cNvSpPr/>
          <p:nvPr/>
        </p:nvSpPr>
        <p:spPr>
          <a:xfrm>
            <a:off x="494371" y="3429000"/>
            <a:ext cx="6477000" cy="1477328"/>
          </a:xfrm>
          <a:prstGeom prst="rect">
            <a:avLst/>
          </a:prstGeom>
        </p:spPr>
        <p:txBody>
          <a:bodyPr wrap="square">
            <a:spAutoFit/>
          </a:bodyPr>
          <a:lstStyle/>
          <a:p>
            <a:r>
              <a:rPr lang="en-US" dirty="0">
                <a:hlinkClick r:id="rId2" action="ppaction://hlinkfile"/>
              </a:rPr>
              <a:t>file:///C:/Users/jpesta/Downloads/18.10-17%20General%20Statewide%20Enrollment%20Options%20Application%20for%20K-12%20and%20Early%20Childhood%20Special%20Education%20ext%20(3).pdf</a:t>
            </a:r>
            <a:endParaRPr lang="en-US" dirty="0"/>
          </a:p>
        </p:txBody>
      </p:sp>
      <p:pic>
        <p:nvPicPr>
          <p:cNvPr id="1026" name="Picture 2" descr="Minnesota Department of Educ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62356"/>
            <a:ext cx="54483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42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447501" cy="990600"/>
          </a:xfrm>
        </p:spPr>
        <p:txBody>
          <a:bodyPr>
            <a:normAutofit fontScale="90000"/>
          </a:bodyPr>
          <a:lstStyle/>
          <a:p>
            <a:pPr algn="ctr"/>
            <a:r>
              <a:rPr lang="en-US" sz="3600" dirty="0">
                <a:latin typeface="Calibri" panose="020F0502020204030204" pitchFamily="34" charset="0"/>
              </a:rPr>
              <a:t>Open Enrollment</a:t>
            </a:r>
            <a:br>
              <a:rPr lang="en-US" sz="3600" dirty="0">
                <a:latin typeface="Calibri" panose="020F0502020204030204" pitchFamily="34" charset="0"/>
              </a:rPr>
            </a:br>
            <a:r>
              <a:rPr lang="en-US" sz="3600" dirty="0">
                <a:latin typeface="Calibri" panose="020F0502020204030204" pitchFamily="34" charset="0"/>
              </a:rPr>
              <a:t>Minnesota Statute 124D.03</a:t>
            </a:r>
          </a:p>
        </p:txBody>
      </p:sp>
      <p:sp>
        <p:nvSpPr>
          <p:cNvPr id="3" name="Content Placeholder 2"/>
          <p:cNvSpPr>
            <a:spLocks noGrp="1"/>
          </p:cNvSpPr>
          <p:nvPr>
            <p:ph idx="1"/>
          </p:nvPr>
        </p:nvSpPr>
        <p:spPr>
          <a:xfrm>
            <a:off x="76200" y="1905000"/>
            <a:ext cx="7543800" cy="4419600"/>
          </a:xfrm>
        </p:spPr>
        <p:txBody>
          <a:bodyPr>
            <a:normAutofit fontScale="92500" lnSpcReduction="20000"/>
          </a:bodyPr>
          <a:lstStyle/>
          <a:p>
            <a:pPr>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You can expect to receive an approval/disapproval notification from the nonresident district by </a:t>
            </a:r>
            <a:r>
              <a:rPr lang="en-US" sz="2200" b="1" u="sng" dirty="0">
                <a:solidFill>
                  <a:schemeClr val="tx1"/>
                </a:solidFill>
                <a:latin typeface="Arial" panose="020B0604020202020204" pitchFamily="34" charset="0"/>
                <a:cs typeface="Arial" panose="020B0604020202020204" pitchFamily="34" charset="0"/>
              </a:rPr>
              <a:t>February 15</a:t>
            </a:r>
            <a:r>
              <a:rPr lang="en-US" sz="2200" dirty="0">
                <a:solidFill>
                  <a:schemeClr val="tx1"/>
                </a:solidFill>
                <a:latin typeface="Arial" panose="020B0604020202020204" pitchFamily="34" charset="0"/>
                <a:cs typeface="Arial" panose="020B0604020202020204" pitchFamily="34" charset="0"/>
              </a:rPr>
              <a:t>.</a:t>
            </a:r>
          </a:p>
          <a:p>
            <a:pPr>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Open enrollment applicants must notify the nonresident district of their acceptance of the offer by </a:t>
            </a:r>
            <a:r>
              <a:rPr lang="en-US" sz="2200" b="1" u="sng" dirty="0">
                <a:solidFill>
                  <a:schemeClr val="tx1"/>
                </a:solidFill>
                <a:latin typeface="Arial" panose="020B0604020202020204" pitchFamily="34" charset="0"/>
                <a:cs typeface="Arial" panose="020B0604020202020204" pitchFamily="34" charset="0"/>
              </a:rPr>
              <a:t>March 1</a:t>
            </a:r>
            <a:r>
              <a:rPr lang="en-US" sz="2200" dirty="0">
                <a:solidFill>
                  <a:schemeClr val="tx1"/>
                </a:solidFill>
                <a:latin typeface="Arial" panose="020B0604020202020204" pitchFamily="34" charset="0"/>
                <a:cs typeface="Arial" panose="020B0604020202020204" pitchFamily="34" charset="0"/>
              </a:rPr>
              <a:t>.</a:t>
            </a:r>
          </a:p>
          <a:p>
            <a:pPr>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Once accepted into a nonresident district, you need not apply again for future years unless you move out of the resident district.</a:t>
            </a:r>
          </a:p>
          <a:p>
            <a:pPr>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Under MN Statute 123B.88, the nonresident district is only required to offer transportation from the nearest regular bus stop within their district (you may be eligible for reimbursement or special ed. transportation).</a:t>
            </a:r>
          </a:p>
          <a:p>
            <a:pPr>
              <a:buFont typeface="Arial" panose="020B0604020202020204" pitchFamily="34" charset="0"/>
              <a:buChar char="•"/>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09068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990600"/>
          </a:xfrm>
        </p:spPr>
        <p:txBody>
          <a:bodyPr>
            <a:normAutofit fontScale="90000"/>
          </a:bodyPr>
          <a:lstStyle/>
          <a:p>
            <a:pPr algn="ctr"/>
            <a:r>
              <a:rPr lang="en-US" sz="3600" dirty="0">
                <a:latin typeface="Calibri" panose="020F0502020204030204" pitchFamily="34" charset="0"/>
              </a:rPr>
              <a:t>Open Enrollment</a:t>
            </a:r>
            <a:br>
              <a:rPr lang="en-US" sz="3600" dirty="0">
                <a:latin typeface="Calibri" panose="020F0502020204030204" pitchFamily="34" charset="0"/>
              </a:rPr>
            </a:br>
            <a:r>
              <a:rPr lang="en-US" sz="3600" dirty="0">
                <a:latin typeface="Calibri" panose="020F0502020204030204" pitchFamily="34" charset="0"/>
              </a:rPr>
              <a:t>Minnesota Statute 124D.03</a:t>
            </a:r>
          </a:p>
        </p:txBody>
      </p:sp>
      <p:sp>
        <p:nvSpPr>
          <p:cNvPr id="3" name="Content Placeholder 2"/>
          <p:cNvSpPr>
            <a:spLocks noGrp="1"/>
          </p:cNvSpPr>
          <p:nvPr>
            <p:ph idx="1"/>
          </p:nvPr>
        </p:nvSpPr>
        <p:spPr>
          <a:xfrm>
            <a:off x="76200" y="2286000"/>
            <a:ext cx="7670084" cy="4038600"/>
          </a:xfrm>
        </p:spPr>
        <p:txBody>
          <a:bodyPr>
            <a:normAutofit lnSpcReduction="10000"/>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intent of Statewide Enrollment Options is to create choices for parents and their children.</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submission deadlines are in statute to enable both the outgoing and incoming schools to correctly staff their schools in the spring.  Minnesota statute requires public schools to make significant staffing and programming decisions beginning in April each year. </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Students do not disclose special educational needs when applying for open enrollment.  The resident school is responsible for most costs of special programming. </a:t>
            </a:r>
          </a:p>
          <a:p>
            <a:pPr>
              <a:buFont typeface="Arial" panose="020B0604020202020204" pitchFamily="34" charset="0"/>
              <a:buChar char="•"/>
            </a:pPr>
            <a:endParaRPr lang="en-US" sz="2400" dirty="0">
              <a:solidFill>
                <a:schemeClr val="tx1"/>
              </a:solidFill>
              <a:latin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226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Education </a:t>
            </a:r>
            <a:r>
              <a:rPr lang="en-US"/>
              <a:t>Student Acknowledgement</a:t>
            </a:r>
            <a:br>
              <a:rPr lang="en-US"/>
            </a:br>
            <a:endParaRPr lang="en-US" dirty="0"/>
          </a:p>
        </p:txBody>
      </p:sp>
      <p:pic>
        <p:nvPicPr>
          <p:cNvPr id="4" name="Content Placeholder 3" descr="Special Ed Student Acknowledgement 2015.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777" r="-6777"/>
          <a:stretch/>
        </p:blipFill>
        <p:spPr>
          <a:xfrm>
            <a:off x="1447800" y="1371600"/>
            <a:ext cx="4371975" cy="4982496"/>
          </a:xfrm>
        </p:spPr>
      </p:pic>
    </p:spTree>
    <p:extLst>
      <p:ext uri="{BB962C8B-B14F-4D97-AF65-F5344CB8AC3E}">
        <p14:creationId xmlns:p14="http://schemas.microsoft.com/office/powerpoint/2010/main" val="9130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990600"/>
          </a:xfrm>
        </p:spPr>
        <p:txBody>
          <a:bodyPr>
            <a:normAutofit fontScale="90000"/>
          </a:bodyPr>
          <a:lstStyle/>
          <a:p>
            <a:pPr algn="ctr"/>
            <a:r>
              <a:rPr lang="en-US" sz="3600" dirty="0">
                <a:latin typeface="Calibri" panose="020F0502020204030204" pitchFamily="34" charset="0"/>
              </a:rPr>
              <a:t>Home Schools</a:t>
            </a:r>
            <a:br>
              <a:rPr lang="en-US" sz="3600" dirty="0">
                <a:latin typeface="Calibri" panose="020F0502020204030204" pitchFamily="34" charset="0"/>
              </a:rPr>
            </a:br>
            <a:r>
              <a:rPr lang="en-US" sz="3600" dirty="0">
                <a:latin typeface="Calibri" panose="020F0502020204030204" pitchFamily="34" charset="0"/>
              </a:rPr>
              <a:t>Minnesota Statute 120A.22</a:t>
            </a:r>
          </a:p>
        </p:txBody>
      </p:sp>
      <p:sp>
        <p:nvSpPr>
          <p:cNvPr id="3" name="Content Placeholder 2"/>
          <p:cNvSpPr>
            <a:spLocks noGrp="1"/>
          </p:cNvSpPr>
          <p:nvPr>
            <p:ph idx="1"/>
          </p:nvPr>
        </p:nvSpPr>
        <p:spPr>
          <a:xfrm>
            <a:off x="76200" y="2133600"/>
            <a:ext cx="7670084" cy="4191000"/>
          </a:xfrm>
        </p:spPr>
        <p:txBody>
          <a:bodyPr>
            <a:normAutofi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All children age 7-17 must attend a public or private school.  A home school is a type of private school.</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 homeschool teacher must submit a report to the resident school district superintendent by </a:t>
            </a:r>
            <a:r>
              <a:rPr lang="en-US" sz="2000" b="1" u="sng" dirty="0">
                <a:solidFill>
                  <a:schemeClr val="tx1"/>
                </a:solidFill>
                <a:latin typeface="Arial" panose="020B0604020202020204" pitchFamily="34" charset="0"/>
                <a:cs typeface="Arial" panose="020B0604020202020204" pitchFamily="34" charset="0"/>
              </a:rPr>
              <a:t>October 1 </a:t>
            </a:r>
            <a:r>
              <a:rPr lang="en-US" sz="2000" dirty="0">
                <a:solidFill>
                  <a:schemeClr val="tx1"/>
                </a:solidFill>
                <a:latin typeface="Arial" panose="020B0604020202020204" pitchFamily="34" charset="0"/>
                <a:cs typeface="Arial" panose="020B0604020202020204" pitchFamily="34" charset="0"/>
              </a:rPr>
              <a:t>of the first year of home schooling or within 15 days of moving out of the district.</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In subsequent years, a letter of intent to continue to provide instruction should be submitted to the resident district by </a:t>
            </a:r>
            <a:r>
              <a:rPr lang="en-US" sz="2000" b="1" u="sng" dirty="0">
                <a:solidFill>
                  <a:schemeClr val="tx1"/>
                </a:solidFill>
                <a:latin typeface="Arial" panose="020B0604020202020204" pitchFamily="34" charset="0"/>
                <a:cs typeface="Arial" panose="020B0604020202020204" pitchFamily="34" charset="0"/>
              </a:rPr>
              <a:t>October 1</a:t>
            </a:r>
            <a:r>
              <a:rPr lang="en-US" sz="2000" dirty="0">
                <a:solidFill>
                  <a:schemeClr val="tx1"/>
                </a:solidFill>
                <a:latin typeface="Arial" panose="020B0604020202020204" pitchFamily="34" charset="0"/>
                <a:cs typeface="Arial" panose="020B0604020202020204" pitchFamily="34" charset="0"/>
              </a:rPr>
              <a:t>.</a:t>
            </a:r>
          </a:p>
          <a:p>
            <a:pPr>
              <a:buFont typeface="Arial" panose="020B0604020202020204" pitchFamily="34" charset="0"/>
              <a:buChar char="•"/>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92431935"/>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FF0000"/>
      </a:accent1>
      <a:accent2>
        <a:srgbClr val="000000"/>
      </a:accent2>
      <a:accent3>
        <a:srgbClr val="E6B91E"/>
      </a:accent3>
      <a:accent4>
        <a:srgbClr val="B0B0B0"/>
      </a:accent4>
      <a:accent5>
        <a:srgbClr val="FFFFFF"/>
      </a:accent5>
      <a:accent6>
        <a:srgbClr val="FF0000"/>
      </a:accent6>
      <a:hlink>
        <a:srgbClr val="000000"/>
      </a:hlink>
      <a:folHlink>
        <a:srgbClr val="FF000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345A1B51C0F14492334626DB725613" ma:contentTypeVersion="11" ma:contentTypeDescription="Create a new document." ma:contentTypeScope="" ma:versionID="f2eb6dc8ec34146e7ba370a61ee2a674">
  <xsd:schema xmlns:xsd="http://www.w3.org/2001/XMLSchema" xmlns:xs="http://www.w3.org/2001/XMLSchema" xmlns:p="http://schemas.microsoft.com/office/2006/metadata/properties" xmlns:ns3="698d9de4-1cde-4571-bfb3-d9e7d3f1a357" xmlns:ns4="04d01333-d5a6-43fb-8eb1-71ce1188ce94" targetNamespace="http://schemas.microsoft.com/office/2006/metadata/properties" ma:root="true" ma:fieldsID="26c5f0c9583803332ff56e70e771c4d9" ns3:_="" ns4:_="">
    <xsd:import namespace="698d9de4-1cde-4571-bfb3-d9e7d3f1a357"/>
    <xsd:import namespace="04d01333-d5a6-43fb-8eb1-71ce1188ce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d9de4-1cde-4571-bfb3-d9e7d3f1a3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d01333-d5a6-43fb-8eb1-71ce1188ce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362FAA-CEA9-4BEB-A48F-7AE18D4DA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8d9de4-1cde-4571-bfb3-d9e7d3f1a357"/>
    <ds:schemaRef ds:uri="04d01333-d5a6-43fb-8eb1-71ce1188c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B4C087-5F07-4587-8444-B8CC6EFE6C3D}">
  <ds:schemaRefs>
    <ds:schemaRef ds:uri="http://schemas.microsoft.com/sharepoint/v3/contenttype/forms"/>
  </ds:schemaRefs>
</ds:datastoreItem>
</file>

<file path=customXml/itemProps3.xml><?xml version="1.0" encoding="utf-8"?>
<ds:datastoreItem xmlns:ds="http://schemas.openxmlformats.org/officeDocument/2006/customXml" ds:itemID="{BCB6776B-4561-4C9F-8875-47D7FEDDED9E}">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04d01333-d5a6-43fb-8eb1-71ce1188ce94"/>
    <ds:schemaRef ds:uri="698d9de4-1cde-4571-bfb3-d9e7d3f1a35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4879</TotalTime>
  <Words>1080</Words>
  <Application>Microsoft Office PowerPoint</Application>
  <PresentationFormat>On-screen Show (4:3)</PresentationFormat>
  <Paragraphs>116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K-W Public Schools  Statewide Enrollment Options Information       2019-2020 School Year  </vt:lpstr>
      <vt:lpstr>Contents</vt:lpstr>
      <vt:lpstr>Purpose</vt:lpstr>
      <vt:lpstr>Open Enrollment Minnesota Statute 124D.03</vt:lpstr>
      <vt:lpstr>Statewide Enrollment Options Form </vt:lpstr>
      <vt:lpstr>Open Enrollment Minnesota Statute 124D.03</vt:lpstr>
      <vt:lpstr>Open Enrollment Minnesota Statute 124D.03</vt:lpstr>
      <vt:lpstr>Special Education Student Acknowledgement </vt:lpstr>
      <vt:lpstr>Home Schools Minnesota Statute 120A.22</vt:lpstr>
      <vt:lpstr>Home Schools Minnesota Statute 120A.22</vt:lpstr>
      <vt:lpstr>Home Schools Minnesota Statute 120A.22</vt:lpstr>
      <vt:lpstr>Homeschool Full Report  </vt:lpstr>
      <vt:lpstr>Letter of Intent to Continue to Provide Instruction </vt:lpstr>
      <vt:lpstr>Request for Aid for Nonpublic Students  </vt:lpstr>
      <vt:lpstr>Concurrent &amp; Postsecondary  Enrollment Options (PSEO)  Minnesota Statute 124D.09 &amp; D.68</vt:lpstr>
      <vt:lpstr>Postsecondary &amp; Concurrent Enrollment Options  Minnesota Statute 124D.09 &amp; D.68</vt:lpstr>
      <vt:lpstr>PSEO Notice of Registration   </vt:lpstr>
      <vt:lpstr>Advantages of Concurrent Enrollment </vt:lpstr>
      <vt:lpstr>Advantages of Concurrent Enrollment </vt:lpstr>
      <vt:lpstr>Why Kenyon-Wanamingo?</vt:lpstr>
      <vt:lpstr>Conclusion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Kenyon-Wanamingo Middle/High School</dc:title>
  <dc:creator>bashland</dc:creator>
  <cp:lastModifiedBy>Margaret Lerfald</cp:lastModifiedBy>
  <cp:revision>157</cp:revision>
  <dcterms:created xsi:type="dcterms:W3CDTF">2011-08-04T17:25:11Z</dcterms:created>
  <dcterms:modified xsi:type="dcterms:W3CDTF">2019-08-02T12:23:38Z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0x010100A9345A1B51C0F14492334626DB725613</vt:lpwstr>
  </property>
</Properties>
</file>